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530"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3792A63-2E47-4CC9-94F3-78300F4AA462}" type="datetimeFigureOut">
              <a:rPr lang="de-AT" smtClean="0"/>
              <a:t>31.07.2020</a:t>
            </a:fld>
            <a:endParaRPr lang="de-AT"/>
          </a:p>
        </p:txBody>
      </p:sp>
      <p:sp>
        <p:nvSpPr>
          <p:cNvPr id="5" name="Footer Placeholder 4"/>
          <p:cNvSpPr>
            <a:spLocks noGrp="1"/>
          </p:cNvSpPr>
          <p:nvPr>
            <p:ph type="ftr" sz="quarter" idx="11"/>
          </p:nvPr>
        </p:nvSpPr>
        <p:spPr/>
        <p:txBody>
          <a:bodyPr/>
          <a:lstStyle/>
          <a:p>
            <a:endParaRPr lang="de-AT"/>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199FB45-BA78-44B6-8172-F7B4C008969E}" type="slidenum">
              <a:rPr lang="de-AT" smtClean="0"/>
              <a:t>‹Nr.›</a:t>
            </a:fld>
            <a:endParaRPr lang="de-AT"/>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de-DE" smtClean="0"/>
              <a:t>Titelmasterformat durch Klicken bearbeiten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03792A63-2E47-4CC9-94F3-78300F4AA462}" type="datetimeFigureOut">
              <a:rPr lang="de-AT" smtClean="0"/>
              <a:t>31.07.2020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9199FB45-BA78-44B6-8172-F7B4C008969E}" type="slidenum">
              <a:rPr lang="de-AT" smtClean="0"/>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03792A63-2E47-4CC9-94F3-78300F4AA462}" type="datetimeFigureOut">
              <a:rPr lang="de-AT" smtClean="0"/>
              <a:t>31.07.2020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9199FB45-BA78-44B6-8172-F7B4C008969E}" type="slidenum">
              <a:rPr lang="de-AT" smtClean="0"/>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03792A63-2E47-4CC9-94F3-78300F4AA462}" type="datetimeFigureOut">
              <a:rPr lang="de-AT" smtClean="0"/>
              <a:t>31.07.2020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9199FB45-BA78-44B6-8172-F7B4C008969E}" type="slidenum">
              <a:rPr lang="de-AT" smtClean="0"/>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3792A63-2E47-4CC9-94F3-78300F4AA462}" type="datetimeFigureOut">
              <a:rPr lang="de-AT" smtClean="0"/>
              <a:t>31.07.2020</a:t>
            </a:fld>
            <a:endParaRPr lang="de-AT"/>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9199FB45-BA78-44B6-8172-F7B4C008969E}" type="slidenum">
              <a:rPr lang="de-AT" smtClean="0"/>
              <a:t>‹Nr.›</a:t>
            </a:fld>
            <a:endParaRPr lang="de-AT"/>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de-DE" smtClean="0"/>
              <a:t>Titelmasterformat durch Klicken bearbeiten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03792A63-2E47-4CC9-94F3-78300F4AA462}" type="datetimeFigureOut">
              <a:rPr lang="de-AT" smtClean="0"/>
              <a:t>31.07.2020</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9199FB45-BA78-44B6-8172-F7B4C008969E}" type="slidenum">
              <a:rPr lang="de-AT" smtClean="0"/>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03792A63-2E47-4CC9-94F3-78300F4AA462}" type="datetimeFigureOut">
              <a:rPr lang="de-AT" smtClean="0"/>
              <a:t>31.07.2020</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9199FB45-BA78-44B6-8172-F7B4C008969E}" type="slidenum">
              <a:rPr lang="de-AT" smtClean="0"/>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03792A63-2E47-4CC9-94F3-78300F4AA462}" type="datetimeFigureOut">
              <a:rPr lang="de-AT" smtClean="0"/>
              <a:t>31.07.2020</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9199FB45-BA78-44B6-8172-F7B4C008969E}" type="slidenum">
              <a:rPr lang="de-AT" smtClean="0"/>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3792A63-2E47-4CC9-94F3-78300F4AA462}" type="datetimeFigureOut">
              <a:rPr lang="de-AT" smtClean="0"/>
              <a:t>31.07.2020</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9199FB45-BA78-44B6-8172-F7B4C008969E}" type="slidenum">
              <a:rPr lang="de-AT" smtClean="0"/>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03792A63-2E47-4CC9-94F3-78300F4AA462}" type="datetimeFigureOut">
              <a:rPr lang="de-AT" smtClean="0"/>
              <a:t>31.07.2020</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9199FB45-BA78-44B6-8172-F7B4C008969E}" type="slidenum">
              <a:rPr lang="de-AT" smtClean="0"/>
              <a:t>‹Nr.›</a:t>
            </a:fld>
            <a:endParaRPr lang="de-AT"/>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de-DE" smtClean="0"/>
              <a:t>Titelmasterformat durch Klicken bearbeiten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5" name="Date Placeholder 4"/>
          <p:cNvSpPr>
            <a:spLocks noGrp="1"/>
          </p:cNvSpPr>
          <p:nvPr>
            <p:ph type="dt" sz="half" idx="10"/>
          </p:nvPr>
        </p:nvSpPr>
        <p:spPr/>
        <p:txBody>
          <a:bodyPr/>
          <a:lstStyle/>
          <a:p>
            <a:fld id="{03792A63-2E47-4CC9-94F3-78300F4AA462}" type="datetimeFigureOut">
              <a:rPr lang="de-AT" smtClean="0"/>
              <a:t>31.07.2020</a:t>
            </a:fld>
            <a:endParaRPr lang="de-AT"/>
          </a:p>
        </p:txBody>
      </p:sp>
      <p:sp>
        <p:nvSpPr>
          <p:cNvPr id="7" name="Slide Number Placeholder 6"/>
          <p:cNvSpPr>
            <a:spLocks noGrp="1"/>
          </p:cNvSpPr>
          <p:nvPr>
            <p:ph type="sldNum" sz="quarter" idx="12"/>
          </p:nvPr>
        </p:nvSpPr>
        <p:spPr/>
        <p:txBody>
          <a:bodyPr/>
          <a:lstStyle/>
          <a:p>
            <a:fld id="{9199FB45-BA78-44B6-8172-F7B4C008969E}" type="slidenum">
              <a:rPr lang="de-AT" smtClean="0"/>
              <a:t>‹Nr.›</a:t>
            </a:fld>
            <a:endParaRPr lang="de-AT"/>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de-AT"/>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de-DE" smtClean="0"/>
              <a:t>Titelmasterformat durch Klicken bearbeiten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3792A63-2E47-4CC9-94F3-78300F4AA462}" type="datetimeFigureOut">
              <a:rPr lang="de-AT" smtClean="0"/>
              <a:t>31.07.2020</a:t>
            </a:fld>
            <a:endParaRPr lang="de-A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de-A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199FB45-BA78-44B6-8172-F7B4C008969E}" type="slidenum">
              <a:rPr lang="de-AT" smtClean="0"/>
              <a:t>‹Nr.›</a:t>
            </a:fld>
            <a:endParaRPr lang="de-AT"/>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lstStyle/>
          <a:p>
            <a:r>
              <a:rPr lang="de-AT" dirty="0" smtClean="0"/>
              <a:t>Zur Frage nach dem Inhalt des Kosmos</a:t>
            </a:r>
          </a:p>
        </p:txBody>
      </p:sp>
      <p:sp>
        <p:nvSpPr>
          <p:cNvPr id="2" name="Titel 1"/>
          <p:cNvSpPr>
            <a:spLocks noGrp="1"/>
          </p:cNvSpPr>
          <p:nvPr>
            <p:ph type="ctrTitle"/>
          </p:nvPr>
        </p:nvSpPr>
        <p:spPr/>
        <p:txBody>
          <a:bodyPr/>
          <a:lstStyle/>
          <a:p>
            <a:r>
              <a:rPr lang="de-AT" dirty="0" smtClean="0"/>
              <a:t>Was kritisch zu betrachten ist</a:t>
            </a:r>
            <a:endParaRPr lang="de-AT" dirty="0"/>
          </a:p>
        </p:txBody>
      </p:sp>
    </p:spTree>
    <p:extLst>
      <p:ext uri="{BB962C8B-B14F-4D97-AF65-F5344CB8AC3E}">
        <p14:creationId xmlns:p14="http://schemas.microsoft.com/office/powerpoint/2010/main" val="1864014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11560" y="996692"/>
            <a:ext cx="7920880" cy="4016484"/>
          </a:xfrm>
          <a:prstGeom prst="rect">
            <a:avLst/>
          </a:prstGeom>
        </p:spPr>
        <p:txBody>
          <a:bodyPr wrap="square">
            <a:spAutoFit/>
          </a:bodyPr>
          <a:lstStyle/>
          <a:p>
            <a:r>
              <a:rPr lang="de-AT" sz="1500" dirty="0"/>
              <a:t>Die schlimmste aller Höllen ist die Hölle, die auf guten Gründen beruht.</a:t>
            </a:r>
          </a:p>
          <a:p>
            <a:pPr algn="r"/>
            <a:r>
              <a:rPr lang="de-AT" sz="1500" dirty="0"/>
              <a:t>  </a:t>
            </a:r>
            <a:r>
              <a:rPr lang="de-AT" sz="1500" dirty="0" smtClean="0"/>
              <a:t>                                                                                                    </a:t>
            </a:r>
            <a:r>
              <a:rPr lang="de-AT" sz="1500" dirty="0"/>
              <a:t>Jörg </a:t>
            </a:r>
            <a:r>
              <a:rPr lang="de-AT" sz="1500" dirty="0" err="1"/>
              <a:t>Baberowski</a:t>
            </a:r>
            <a:endParaRPr lang="de-AT" sz="1500" dirty="0"/>
          </a:p>
          <a:p>
            <a:r>
              <a:rPr lang="de-AT" sz="1500" dirty="0"/>
              <a:t> </a:t>
            </a:r>
          </a:p>
          <a:p>
            <a:r>
              <a:rPr lang="de-AT" sz="1500" dirty="0"/>
              <a:t>Es gehört zum Wesen der Hölle, dass es kein Entrinnen gibt. </a:t>
            </a:r>
          </a:p>
          <a:p>
            <a:r>
              <a:rPr lang="de-AT" sz="1500" dirty="0"/>
              <a:t>                                                                                                        Konrad Paul Liessmann</a:t>
            </a:r>
          </a:p>
          <a:p>
            <a:r>
              <a:rPr lang="de-AT" sz="1500" dirty="0"/>
              <a:t> </a:t>
            </a:r>
          </a:p>
          <a:p>
            <a:r>
              <a:rPr lang="de-AT" sz="1500" dirty="0"/>
              <a:t>Es gibt keine Materie an sich. Alle Materie entsteht und besteht nur durch eine Kraft, welche die Atomteilchen in Schwingung bringt … So scheue ich mich nicht, diesen </a:t>
            </a:r>
            <a:r>
              <a:rPr lang="de-AT" sz="1500" dirty="0" smtClean="0"/>
              <a:t>geheimnisvollen </a:t>
            </a:r>
            <a:r>
              <a:rPr lang="de-AT" sz="1500" dirty="0"/>
              <a:t>Schöpfer so zu nennen, wie ihn alle Kulturvölker der Erde genannt haben: Gott. </a:t>
            </a:r>
          </a:p>
          <a:p>
            <a:pPr algn="r"/>
            <a:r>
              <a:rPr lang="de-AT" sz="1500" dirty="0"/>
              <a:t> </a:t>
            </a:r>
            <a:r>
              <a:rPr lang="de-AT" sz="1500" dirty="0" smtClean="0"/>
              <a:t>                                                                                                           </a:t>
            </a:r>
            <a:r>
              <a:rPr lang="de-AT" sz="1500" dirty="0"/>
              <a:t>Max Planck</a:t>
            </a:r>
          </a:p>
          <a:p>
            <a:r>
              <a:rPr lang="de-AT" sz="1500" dirty="0"/>
              <a:t> </a:t>
            </a:r>
          </a:p>
          <a:p>
            <a:r>
              <a:rPr lang="de-AT" sz="1500" dirty="0"/>
              <a:t>Wir können die gesamte Wirklichkeit mit einer Symphonie vergleichen … Bis wir dereinst dorthin nach Hause gelangen, von wo wir </a:t>
            </a:r>
            <a:r>
              <a:rPr lang="de-AT" sz="1500" dirty="0" smtClean="0"/>
              <a:t>ursprünglich </a:t>
            </a:r>
            <a:r>
              <a:rPr lang="de-AT" sz="1500" dirty="0"/>
              <a:t>ausgingen … Ein jenseitsoffenes Welt- und Menschenbild gewinnt zunehmend an begreifbaren Konturen. </a:t>
            </a:r>
          </a:p>
          <a:p>
            <a:pPr algn="r"/>
            <a:r>
              <a:rPr lang="de-AT" sz="1500" dirty="0"/>
              <a:t>           </a:t>
            </a:r>
            <a:r>
              <a:rPr lang="de-AT" sz="1500" dirty="0" smtClean="0"/>
              <a:t>                                                                                                 </a:t>
            </a:r>
            <a:r>
              <a:rPr lang="de-AT" sz="1500" dirty="0"/>
              <a:t>Beat </a:t>
            </a:r>
            <a:r>
              <a:rPr lang="de-AT" sz="1500" dirty="0" err="1"/>
              <a:t>Immhof</a:t>
            </a:r>
            <a:r>
              <a:rPr lang="de-AT" sz="1500" dirty="0"/>
              <a:t> </a:t>
            </a:r>
          </a:p>
        </p:txBody>
      </p:sp>
    </p:spTree>
    <p:extLst>
      <p:ext uri="{BB962C8B-B14F-4D97-AF65-F5344CB8AC3E}">
        <p14:creationId xmlns:p14="http://schemas.microsoft.com/office/powerpoint/2010/main" val="894615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99592" y="837867"/>
            <a:ext cx="7704856" cy="4247317"/>
          </a:xfrm>
          <a:prstGeom prst="rect">
            <a:avLst/>
          </a:prstGeom>
        </p:spPr>
        <p:txBody>
          <a:bodyPr wrap="square">
            <a:spAutoFit/>
          </a:bodyPr>
          <a:lstStyle/>
          <a:p>
            <a:r>
              <a:rPr lang="de-AT" sz="1500" dirty="0"/>
              <a:t>Glaubt nicht allen, die vorgeben, den Geist der Wahrheit zu besitzen. </a:t>
            </a:r>
          </a:p>
          <a:p>
            <a:r>
              <a:rPr lang="de-AT" sz="1500" dirty="0"/>
              <a:t>Traut nicht jedem Geist, sondern prüft die Geister. </a:t>
            </a:r>
          </a:p>
          <a:p>
            <a:pPr algn="r"/>
            <a:r>
              <a:rPr lang="de-AT" sz="1500" dirty="0" smtClean="0"/>
              <a:t>                                                                                                        </a:t>
            </a:r>
            <a:r>
              <a:rPr lang="de-AT" sz="1500" dirty="0"/>
              <a:t>Vgl.  1 </a:t>
            </a:r>
            <a:r>
              <a:rPr lang="de-AT" sz="1500" dirty="0" err="1"/>
              <a:t>Joh</a:t>
            </a:r>
            <a:r>
              <a:rPr lang="de-AT" sz="1500" dirty="0"/>
              <a:t> 4,1</a:t>
            </a:r>
          </a:p>
          <a:p>
            <a:r>
              <a:rPr lang="de-AT" sz="1500" dirty="0"/>
              <a:t> </a:t>
            </a:r>
          </a:p>
          <a:p>
            <a:r>
              <a:rPr lang="de-AT" sz="1500" dirty="0"/>
              <a:t>Ein Kerl, der spekuliert, ist wie ein Tier auf dürrer Heide. </a:t>
            </a:r>
          </a:p>
          <a:p>
            <a:r>
              <a:rPr lang="de-AT" sz="1500" dirty="0"/>
              <a:t>Von einem bösen Geist im Kreis herumgeführt.</a:t>
            </a:r>
          </a:p>
          <a:p>
            <a:pPr algn="r"/>
            <a:r>
              <a:rPr lang="de-AT" sz="1500" dirty="0"/>
              <a:t>                                                  </a:t>
            </a:r>
            <a:r>
              <a:rPr lang="de-AT" sz="1500" dirty="0" smtClean="0"/>
              <a:t>                 </a:t>
            </a:r>
            <a:r>
              <a:rPr lang="de-AT" sz="1500" dirty="0" err="1"/>
              <a:t>Mephistopheles</a:t>
            </a:r>
            <a:r>
              <a:rPr lang="de-AT" sz="1500" dirty="0"/>
              <a:t> in </a:t>
            </a:r>
            <a:r>
              <a:rPr lang="de-AT" sz="1500" dirty="0" err="1"/>
              <a:t>Fraus</a:t>
            </a:r>
            <a:r>
              <a:rPr lang="de-AT" sz="1500" dirty="0"/>
              <a:t>, J. W. v. Goethe</a:t>
            </a:r>
          </a:p>
          <a:p>
            <a:r>
              <a:rPr lang="de-AT" sz="1500" dirty="0"/>
              <a:t> </a:t>
            </a:r>
          </a:p>
          <a:p>
            <a:r>
              <a:rPr lang="de-AT" sz="1500" dirty="0"/>
              <a:t>Was dem Herzen sich verwehrte – Lass es schwinden unbewegt. </a:t>
            </a:r>
          </a:p>
          <a:p>
            <a:r>
              <a:rPr lang="de-AT" sz="1500" dirty="0"/>
              <a:t>Allenthalben das Entbehrte – Wird Dir mystisch zugelegt.</a:t>
            </a:r>
          </a:p>
          <a:p>
            <a:r>
              <a:rPr lang="de-AT" sz="1500" dirty="0"/>
              <a:t>Liebt doch Gott die leeren Hände und der Mangel wird Gewinn.</a:t>
            </a:r>
          </a:p>
          <a:p>
            <a:r>
              <a:rPr lang="de-AT" sz="1500" dirty="0"/>
              <a:t>Immerdar enthüllt das Ende sich als strahlender Beginn!</a:t>
            </a:r>
          </a:p>
          <a:p>
            <a:pPr algn="r"/>
            <a:r>
              <a:rPr lang="de-AT" sz="1500" dirty="0"/>
              <a:t>                                                                                   </a:t>
            </a:r>
            <a:r>
              <a:rPr lang="de-AT" sz="1500" dirty="0" smtClean="0"/>
              <a:t>         </a:t>
            </a:r>
            <a:r>
              <a:rPr lang="de-AT" sz="1500" dirty="0"/>
              <a:t>Werner von </a:t>
            </a:r>
            <a:r>
              <a:rPr lang="de-AT" sz="1500" dirty="0" err="1"/>
              <a:t>Bergengruen</a:t>
            </a:r>
            <a:endParaRPr lang="de-AT" sz="1500" dirty="0"/>
          </a:p>
          <a:p>
            <a:r>
              <a:rPr lang="de-AT" sz="1500" dirty="0"/>
              <a:t> </a:t>
            </a:r>
          </a:p>
          <a:p>
            <a:r>
              <a:rPr lang="de-AT" sz="1500" dirty="0"/>
              <a:t>Du, Herr, hast die verschlossenen Tore meiner Seele und die des Himmels wieder geöffnet, sodass das Licht des Lebens und die göttliche Liebe ungehindert fließen können. </a:t>
            </a:r>
          </a:p>
          <a:p>
            <a:pPr algn="r"/>
            <a:r>
              <a:rPr lang="de-AT" sz="1500" dirty="0"/>
              <a:t>                                   </a:t>
            </a:r>
            <a:r>
              <a:rPr lang="de-AT" sz="1500" dirty="0" smtClean="0"/>
              <a:t>                              </a:t>
            </a:r>
            <a:r>
              <a:rPr lang="de-AT" sz="1500" dirty="0"/>
              <a:t>Thomas von Kempen nach Peter </a:t>
            </a:r>
            <a:r>
              <a:rPr lang="de-AT" sz="1500" dirty="0" err="1"/>
              <a:t>Dyckhoff</a:t>
            </a:r>
            <a:endParaRPr lang="de-AT" sz="1500" dirty="0"/>
          </a:p>
        </p:txBody>
      </p:sp>
    </p:spTree>
    <p:extLst>
      <p:ext uri="{BB962C8B-B14F-4D97-AF65-F5344CB8AC3E}">
        <p14:creationId xmlns:p14="http://schemas.microsoft.com/office/powerpoint/2010/main" val="2898959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99592" y="1083508"/>
            <a:ext cx="7704856" cy="3554819"/>
          </a:xfrm>
          <a:prstGeom prst="rect">
            <a:avLst/>
          </a:prstGeom>
        </p:spPr>
        <p:txBody>
          <a:bodyPr wrap="square">
            <a:spAutoFit/>
          </a:bodyPr>
          <a:lstStyle/>
          <a:p>
            <a:r>
              <a:rPr lang="de-AT" sz="1500" i="1" dirty="0" err="1"/>
              <a:t>Cogito</a:t>
            </a:r>
            <a:r>
              <a:rPr lang="de-AT" sz="1500" i="1" dirty="0"/>
              <a:t> ergo </a:t>
            </a:r>
            <a:r>
              <a:rPr lang="de-AT" sz="1500" i="1" dirty="0" err="1"/>
              <a:t>sum</a:t>
            </a:r>
            <a:r>
              <a:rPr lang="de-AT" sz="1500" i="1" dirty="0"/>
              <a:t> –</a:t>
            </a:r>
            <a:r>
              <a:rPr lang="de-AT" sz="1500" dirty="0"/>
              <a:t> Ich denke, also bin ich. </a:t>
            </a:r>
          </a:p>
          <a:p>
            <a:r>
              <a:rPr lang="de-AT" sz="1500" dirty="0"/>
              <a:t>                                                                 René Descartes</a:t>
            </a:r>
          </a:p>
          <a:p>
            <a:r>
              <a:rPr lang="de-AT" sz="1500" dirty="0"/>
              <a:t> </a:t>
            </a:r>
          </a:p>
          <a:p>
            <a:r>
              <a:rPr lang="de-AT" sz="1500" i="1" dirty="0" err="1"/>
              <a:t>Amo</a:t>
            </a:r>
            <a:r>
              <a:rPr lang="de-AT" sz="1500" i="1" dirty="0"/>
              <a:t> ergo </a:t>
            </a:r>
            <a:r>
              <a:rPr lang="de-AT" sz="1500" i="1" dirty="0" err="1"/>
              <a:t>sum</a:t>
            </a:r>
            <a:r>
              <a:rPr lang="de-AT" sz="1500" i="1" dirty="0"/>
              <a:t> –</a:t>
            </a:r>
            <a:r>
              <a:rPr lang="de-AT" sz="1500" dirty="0"/>
              <a:t> Ich liebe, also bin ich</a:t>
            </a:r>
          </a:p>
          <a:p>
            <a:r>
              <a:rPr lang="de-AT" sz="1500" dirty="0"/>
              <a:t>                                                 Christina Kessler</a:t>
            </a:r>
          </a:p>
          <a:p>
            <a:r>
              <a:rPr lang="de-AT" sz="1500" dirty="0"/>
              <a:t> </a:t>
            </a:r>
          </a:p>
          <a:p>
            <a:r>
              <a:rPr lang="de-AT" sz="1500" dirty="0"/>
              <a:t>Ich denke, also </a:t>
            </a:r>
            <a:r>
              <a:rPr lang="de-AT" sz="1500" dirty="0" smtClean="0"/>
              <a:t>existiert </a:t>
            </a:r>
            <a:r>
              <a:rPr lang="de-AT" sz="1500" dirty="0"/>
              <a:t>Gott.</a:t>
            </a:r>
          </a:p>
          <a:p>
            <a:r>
              <a:rPr lang="de-AT" sz="1500" dirty="0"/>
              <a:t>                                                 La </a:t>
            </a:r>
            <a:r>
              <a:rPr lang="de-AT" sz="1500" dirty="0" err="1"/>
              <a:t>Bruyère</a:t>
            </a:r>
            <a:endParaRPr lang="de-AT" sz="1500" dirty="0"/>
          </a:p>
          <a:p>
            <a:r>
              <a:rPr lang="de-AT" sz="1500" dirty="0"/>
              <a:t> </a:t>
            </a:r>
          </a:p>
          <a:p>
            <a:r>
              <a:rPr lang="de-AT" sz="1500" dirty="0"/>
              <a:t>Gott ist tot! Gott bleibt tot! Und wir haben ihn getötet! Wie trösten wir uns, die Mörder aller Mörder? Das Heiligste und Mächtigste, was die Welt bisher besaß, es ist unter unseren Messern verblutet – und wer wischt dieses Blut von uns ab? […] Es gab nie eine größere Tat, - und wer nur immer nach uns geboren wird, gehört um dieser Tat willen in eine höhere Geschichte, als alle Geschichte bisher war!</a:t>
            </a:r>
          </a:p>
          <a:p>
            <a:pPr algn="r"/>
            <a:r>
              <a:rPr lang="de-AT" sz="1500" dirty="0"/>
              <a:t>         </a:t>
            </a:r>
            <a:r>
              <a:rPr lang="de-AT" sz="1500" dirty="0" smtClean="0"/>
              <a:t>                                                                                       </a:t>
            </a:r>
            <a:r>
              <a:rPr lang="de-AT" sz="1500" dirty="0"/>
              <a:t>Friedrich Nietzsche</a:t>
            </a:r>
          </a:p>
        </p:txBody>
      </p:sp>
    </p:spTree>
    <p:extLst>
      <p:ext uri="{BB962C8B-B14F-4D97-AF65-F5344CB8AC3E}">
        <p14:creationId xmlns:p14="http://schemas.microsoft.com/office/powerpoint/2010/main" val="667691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6" y="1028343"/>
            <a:ext cx="7056784" cy="2862322"/>
          </a:xfrm>
          <a:prstGeom prst="rect">
            <a:avLst/>
          </a:prstGeom>
        </p:spPr>
        <p:txBody>
          <a:bodyPr wrap="square">
            <a:spAutoFit/>
          </a:bodyPr>
          <a:lstStyle/>
          <a:p>
            <a:r>
              <a:rPr lang="de-AT" sz="1500" dirty="0"/>
              <a:t>Zwei Dinge erfüllen das Gemüt mit immer neuer und zunehmender Bewunderung und Ehrfurcht, je öfter und anhaltender sich das Nachdenken damit beschäftigt: der </a:t>
            </a:r>
            <a:r>
              <a:rPr lang="de-AT" sz="1500" dirty="0" err="1"/>
              <a:t>bestirnte</a:t>
            </a:r>
            <a:r>
              <a:rPr lang="de-AT" sz="1500" dirty="0"/>
              <a:t> Himmel über mir und das moralische Gesetz in mir. </a:t>
            </a:r>
          </a:p>
          <a:p>
            <a:pPr algn="r"/>
            <a:r>
              <a:rPr lang="de-AT" sz="1500" dirty="0"/>
              <a:t>             </a:t>
            </a:r>
            <a:r>
              <a:rPr lang="de-AT" sz="1500" dirty="0" smtClean="0"/>
              <a:t>       </a:t>
            </a:r>
            <a:r>
              <a:rPr lang="de-AT" sz="1500" dirty="0"/>
              <a:t>Immanuel Kant (Kritik der praktischen Vernunft, Beschluss)  </a:t>
            </a:r>
          </a:p>
          <a:p>
            <a:r>
              <a:rPr lang="de-AT" sz="1500" dirty="0"/>
              <a:t> </a:t>
            </a:r>
            <a:endParaRPr lang="de-AT" sz="1500" dirty="0" smtClean="0"/>
          </a:p>
          <a:p>
            <a:endParaRPr lang="de-AT" sz="1500" dirty="0" smtClean="0"/>
          </a:p>
          <a:p>
            <a:endParaRPr lang="de-AT" sz="1500" dirty="0"/>
          </a:p>
          <a:p>
            <a:r>
              <a:rPr lang="de-AT" sz="1500" i="1" dirty="0" err="1"/>
              <a:t>Etiamsi</a:t>
            </a:r>
            <a:r>
              <a:rPr lang="de-AT" sz="1500" i="1" dirty="0"/>
              <a:t> </a:t>
            </a:r>
            <a:r>
              <a:rPr lang="de-AT" sz="1500" i="1" dirty="0" err="1"/>
              <a:t>omnes</a:t>
            </a:r>
            <a:r>
              <a:rPr lang="de-AT" sz="1500" i="1" dirty="0"/>
              <a:t> non </a:t>
            </a:r>
            <a:r>
              <a:rPr lang="de-AT" sz="1500" i="1" dirty="0" err="1"/>
              <a:t>ego</a:t>
            </a:r>
            <a:r>
              <a:rPr lang="de-AT" sz="1500" i="1" dirty="0"/>
              <a:t>.</a:t>
            </a:r>
            <a:r>
              <a:rPr lang="de-AT" sz="1500" dirty="0"/>
              <a:t> Mögen alle in eine Richtung laufen, ich mache nicht mit.</a:t>
            </a:r>
          </a:p>
          <a:p>
            <a:r>
              <a:rPr lang="de-AT" sz="1500" dirty="0"/>
              <a:t> </a:t>
            </a:r>
          </a:p>
          <a:p>
            <a:r>
              <a:rPr lang="de-AT" sz="1500" i="1" dirty="0" err="1"/>
              <a:t>Qualiter</a:t>
            </a:r>
            <a:r>
              <a:rPr lang="de-AT" sz="1500" i="1" dirty="0"/>
              <a:t>? – Totaliter </a:t>
            </a:r>
            <a:r>
              <a:rPr lang="de-AT" sz="1500" i="1" dirty="0" err="1"/>
              <a:t>aliter</a:t>
            </a:r>
            <a:r>
              <a:rPr lang="de-AT" sz="1500" i="1" dirty="0"/>
              <a:t>!</a:t>
            </a:r>
            <a:r>
              <a:rPr lang="de-AT" sz="1500" dirty="0"/>
              <a:t>   Wie ist es? – Ganz anders!</a:t>
            </a:r>
          </a:p>
        </p:txBody>
      </p:sp>
    </p:spTree>
    <p:extLst>
      <p:ext uri="{BB962C8B-B14F-4D97-AF65-F5344CB8AC3E}">
        <p14:creationId xmlns:p14="http://schemas.microsoft.com/office/powerpoint/2010/main" val="979032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2286000" y="2690336"/>
            <a:ext cx="4572000" cy="1477328"/>
          </a:xfrm>
          <a:prstGeom prst="rect">
            <a:avLst/>
          </a:prstGeom>
        </p:spPr>
        <p:txBody>
          <a:bodyPr>
            <a:spAutoFit/>
          </a:bodyPr>
          <a:lstStyle/>
          <a:p>
            <a:pPr algn="ctr"/>
            <a:r>
              <a:rPr lang="de-AT" dirty="0" smtClean="0"/>
              <a:t>Für eine</a:t>
            </a:r>
            <a:endParaRPr lang="de-AT" dirty="0"/>
          </a:p>
          <a:p>
            <a:pPr algn="ctr"/>
            <a:r>
              <a:rPr lang="de-AT" dirty="0"/>
              <a:t>Trotzschrift </a:t>
            </a:r>
          </a:p>
          <a:p>
            <a:pPr algn="ctr"/>
            <a:r>
              <a:rPr lang="de-AT" dirty="0"/>
              <a:t>zur Besinnung </a:t>
            </a:r>
          </a:p>
          <a:p>
            <a:pPr algn="ctr"/>
            <a:r>
              <a:rPr lang="de-AT" dirty="0" smtClean="0"/>
              <a:t>auf die </a:t>
            </a:r>
            <a:r>
              <a:rPr lang="de-AT" dirty="0"/>
              <a:t>neue Aufklärung</a:t>
            </a:r>
          </a:p>
          <a:p>
            <a:pPr algn="ctr"/>
            <a:r>
              <a:rPr lang="de-AT" dirty="0"/>
              <a:t>einer vernunftgeleiteten Liebe </a:t>
            </a:r>
          </a:p>
        </p:txBody>
      </p:sp>
    </p:spTree>
    <p:extLst>
      <p:ext uri="{BB962C8B-B14F-4D97-AF65-F5344CB8AC3E}">
        <p14:creationId xmlns:p14="http://schemas.microsoft.com/office/powerpoint/2010/main" val="4473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1600" b="1" dirty="0">
                <a:solidFill>
                  <a:schemeClr val="tx1"/>
                </a:solidFill>
              </a:rPr>
              <a:t>Die unromantische Fragmentierung einer Liebe</a:t>
            </a:r>
            <a:r>
              <a:rPr lang="de-AT" sz="1600" dirty="0">
                <a:solidFill>
                  <a:schemeClr val="tx1"/>
                </a:solidFill>
              </a:rPr>
              <a:t/>
            </a:r>
            <a:br>
              <a:rPr lang="de-AT" sz="1600" dirty="0">
                <a:solidFill>
                  <a:schemeClr val="tx1"/>
                </a:solidFill>
              </a:rPr>
            </a:br>
            <a:r>
              <a:rPr lang="de-AT" sz="1600" b="1" dirty="0">
                <a:solidFill>
                  <a:schemeClr val="tx1"/>
                </a:solidFill>
              </a:rPr>
              <a:t>im Hinblick auf das, </a:t>
            </a:r>
            <a:r>
              <a:rPr lang="de-AT" sz="1600" dirty="0">
                <a:solidFill>
                  <a:schemeClr val="tx1"/>
                </a:solidFill>
              </a:rPr>
              <a:t/>
            </a:r>
            <a:br>
              <a:rPr lang="de-AT" sz="1600" dirty="0">
                <a:solidFill>
                  <a:schemeClr val="tx1"/>
                </a:solidFill>
              </a:rPr>
            </a:br>
            <a:r>
              <a:rPr lang="de-AT" sz="1600" b="1" dirty="0">
                <a:solidFill>
                  <a:schemeClr val="tx1"/>
                </a:solidFill>
              </a:rPr>
              <a:t>was mir zwischen Banalität und Provokation am Fernsten liegt</a:t>
            </a:r>
            <a:endParaRPr lang="de-AT" sz="1600" dirty="0">
              <a:solidFill>
                <a:schemeClr val="tx1"/>
              </a:solidFill>
            </a:endParaRPr>
          </a:p>
        </p:txBody>
      </p:sp>
      <p:sp>
        <p:nvSpPr>
          <p:cNvPr id="3" name="Inhaltsplatzhalter 2"/>
          <p:cNvSpPr>
            <a:spLocks noGrp="1"/>
          </p:cNvSpPr>
          <p:nvPr>
            <p:ph idx="1"/>
          </p:nvPr>
        </p:nvSpPr>
        <p:spPr/>
        <p:txBody>
          <a:bodyPr>
            <a:normAutofit fontScale="62500" lnSpcReduction="20000"/>
          </a:bodyPr>
          <a:lstStyle/>
          <a:p>
            <a:r>
              <a:rPr lang="de-AT" dirty="0">
                <a:solidFill>
                  <a:schemeClr val="tx1"/>
                </a:solidFill>
              </a:rPr>
              <a:t>Wir SIND bedingungslose Liebe, begeben uns aber dann auf eine Reise, in deren Verlauf wir sie vollkommen vergessen, um sie dann – mit unseren Gefühlen und Gedanken und getrennt von unserem Ursprung – in uns selbst wiederzuentdecken. </a:t>
            </a:r>
          </a:p>
          <a:p>
            <a:pPr marL="114300" indent="0">
              <a:buNone/>
            </a:pPr>
            <a:r>
              <a:rPr lang="de-AT" dirty="0">
                <a:solidFill>
                  <a:schemeClr val="tx1"/>
                </a:solidFill>
              </a:rPr>
              <a:t> </a:t>
            </a:r>
          </a:p>
          <a:p>
            <a:r>
              <a:rPr lang="de-AT" dirty="0">
                <a:solidFill>
                  <a:schemeClr val="tx1"/>
                </a:solidFill>
              </a:rPr>
              <a:t>Ich bin hier, um mich als das zu erkennen, was ich wirklich bin.</a:t>
            </a:r>
          </a:p>
          <a:p>
            <a:pPr marL="114300" indent="0" algn="r">
              <a:buNone/>
            </a:pPr>
            <a:r>
              <a:rPr lang="de-AT" dirty="0">
                <a:solidFill>
                  <a:schemeClr val="tx1"/>
                </a:solidFill>
              </a:rPr>
              <a:t>Anke </a:t>
            </a:r>
            <a:r>
              <a:rPr lang="de-AT" dirty="0" err="1">
                <a:solidFill>
                  <a:schemeClr val="tx1"/>
                </a:solidFill>
              </a:rPr>
              <a:t>Evertz</a:t>
            </a:r>
            <a:endParaRPr lang="de-AT" dirty="0">
              <a:solidFill>
                <a:schemeClr val="tx1"/>
              </a:solidFill>
            </a:endParaRPr>
          </a:p>
          <a:p>
            <a:endParaRPr lang="de-AT" dirty="0">
              <a:solidFill>
                <a:schemeClr val="tx1"/>
              </a:solidFill>
            </a:endParaRPr>
          </a:p>
          <a:p>
            <a:r>
              <a:rPr lang="de-AT" dirty="0">
                <a:solidFill>
                  <a:schemeClr val="tx1"/>
                </a:solidFill>
              </a:rPr>
              <a:t>„Was ist das – Optimismus?“ fragte </a:t>
            </a:r>
            <a:r>
              <a:rPr lang="de-AT" dirty="0" err="1">
                <a:solidFill>
                  <a:schemeClr val="tx1"/>
                </a:solidFill>
              </a:rPr>
              <a:t>Cacambo</a:t>
            </a:r>
            <a:r>
              <a:rPr lang="de-AT" dirty="0">
                <a:solidFill>
                  <a:schemeClr val="tx1"/>
                </a:solidFill>
              </a:rPr>
              <a:t>. „Ach“, erwiderte Candide, „das ist der Wahnsinn, zu behaupten, dass alles gut sei, auch wenn es einem schlecht geht.“ Und er weinte bitterlich.</a:t>
            </a:r>
          </a:p>
          <a:p>
            <a:pPr marL="114300" indent="0" algn="r">
              <a:buNone/>
            </a:pPr>
            <a:r>
              <a:rPr lang="de-AT" dirty="0" err="1">
                <a:solidFill>
                  <a:schemeClr val="tx1"/>
                </a:solidFill>
              </a:rPr>
              <a:t>Voltair</a:t>
            </a:r>
            <a:r>
              <a:rPr lang="de-AT" dirty="0">
                <a:solidFill>
                  <a:schemeClr val="tx1"/>
                </a:solidFill>
              </a:rPr>
              <a:t> 1694-1778</a:t>
            </a:r>
          </a:p>
          <a:p>
            <a:r>
              <a:rPr lang="de-AT" dirty="0">
                <a:solidFill>
                  <a:schemeClr val="tx1"/>
                </a:solidFill>
              </a:rPr>
              <a:t> </a:t>
            </a:r>
          </a:p>
          <a:p>
            <a:r>
              <a:rPr lang="de-AT" dirty="0">
                <a:solidFill>
                  <a:schemeClr val="tx1"/>
                </a:solidFill>
              </a:rPr>
              <a:t>Wir bitten um Frieden für die Götter unserer Vorfahren. Die Vernunft gebietet es, in all dem Unterschiedlichen, was die Menschen anbeten, ein und dasselbe zu sehen. Wir alle blicken zu denselben Sternen auf, über uns thront derselbe Himmel, dieselbe Welt ist es, die uns alle umgibt. Wen kann es da kümmern, mithilfe welcher Weisheit jemand nach der Wahrheit sucht?</a:t>
            </a:r>
          </a:p>
          <a:p>
            <a:pPr marL="114300" indent="0" algn="r">
              <a:buNone/>
            </a:pPr>
            <a:r>
              <a:rPr lang="de-AT" dirty="0">
                <a:solidFill>
                  <a:schemeClr val="tx1"/>
                </a:solidFill>
              </a:rPr>
              <a:t>Symmachus zit. v. Catherine </a:t>
            </a:r>
            <a:r>
              <a:rPr lang="de-AT" dirty="0" err="1">
                <a:solidFill>
                  <a:schemeClr val="tx1"/>
                </a:solidFill>
              </a:rPr>
              <a:t>Nixey</a:t>
            </a:r>
            <a:endParaRPr lang="de-AT" dirty="0">
              <a:solidFill>
                <a:schemeClr val="tx1"/>
              </a:solidFill>
            </a:endParaRPr>
          </a:p>
        </p:txBody>
      </p:sp>
    </p:spTree>
    <p:extLst>
      <p:ext uri="{BB962C8B-B14F-4D97-AF65-F5344CB8AC3E}">
        <p14:creationId xmlns:p14="http://schemas.microsoft.com/office/powerpoint/2010/main" val="3566282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755576" y="116632"/>
            <a:ext cx="7920880" cy="6555641"/>
          </a:xfrm>
          <a:prstGeom prst="rect">
            <a:avLst/>
          </a:prstGeom>
        </p:spPr>
        <p:txBody>
          <a:bodyPr wrap="square">
            <a:spAutoFit/>
          </a:bodyPr>
          <a:lstStyle/>
          <a:p>
            <a:r>
              <a:rPr lang="de-AT" sz="1500" i="1" dirty="0" err="1"/>
              <a:t>Conquirendi</a:t>
            </a:r>
            <a:r>
              <a:rPr lang="de-AT" sz="1500" i="1" dirty="0"/>
              <a:t> non </a:t>
            </a:r>
            <a:r>
              <a:rPr lang="de-AT" sz="1500" i="1" dirty="0" err="1"/>
              <a:t>sunt</a:t>
            </a:r>
            <a:r>
              <a:rPr lang="de-AT" sz="1500" dirty="0"/>
              <a:t> – diese Leute </a:t>
            </a:r>
            <a:r>
              <a:rPr lang="de-AT" sz="1500" i="1" dirty="0"/>
              <a:t>sollen nicht gejagt werden</a:t>
            </a:r>
            <a:r>
              <a:rPr lang="de-AT" sz="1500" dirty="0"/>
              <a:t>.</a:t>
            </a:r>
          </a:p>
          <a:p>
            <a:pPr algn="r"/>
            <a:r>
              <a:rPr lang="de-AT" sz="1500" dirty="0"/>
              <a:t>Trajan 53-117 n. Chr.</a:t>
            </a:r>
          </a:p>
          <a:p>
            <a:r>
              <a:rPr lang="de-AT" sz="1500" dirty="0"/>
              <a:t> </a:t>
            </a:r>
          </a:p>
          <a:p>
            <a:r>
              <a:rPr lang="de-AT" sz="1500" dirty="0"/>
              <a:t>Wie viele Worte habe ich gehört, die es nicht vermochten, mich zu begeistern?</a:t>
            </a:r>
          </a:p>
          <a:p>
            <a:r>
              <a:rPr lang="de-AT" sz="1500" dirty="0"/>
              <a:t> </a:t>
            </a:r>
          </a:p>
          <a:p>
            <a:r>
              <a:rPr lang="de-AT" sz="1500" dirty="0"/>
              <a:t>Sprich zu mir, damit ich mein Leben umgestalte … Öffne mir den Weg über alles Sichtbare hinaus, über alles Denk- und Vorstellbare zu dem, was auch jenseits aller Gefühle als Quellgrund in dir verborgen ist.</a:t>
            </a:r>
          </a:p>
          <a:p>
            <a:pPr algn="r"/>
            <a:r>
              <a:rPr lang="de-AT" sz="1500" dirty="0"/>
              <a:t>Peter </a:t>
            </a:r>
            <a:r>
              <a:rPr lang="de-AT" sz="1500" dirty="0" err="1"/>
              <a:t>Dyckhoff</a:t>
            </a:r>
            <a:r>
              <a:rPr lang="de-AT" sz="1500" dirty="0"/>
              <a:t> nach Thomas von Kempen</a:t>
            </a:r>
          </a:p>
          <a:p>
            <a:r>
              <a:rPr lang="de-AT" sz="1500" dirty="0"/>
              <a:t> </a:t>
            </a:r>
          </a:p>
          <a:p>
            <a:r>
              <a:rPr lang="de-AT" sz="1500" dirty="0"/>
              <a:t>Das Geheimnis des Lebens ist Differenzierung und Kooperation. Im Grunde gibt es keine Materie. Es gibt nur den Geist. Statt Geist können wir Liebe sagen. Es gibt nur die Liebe.</a:t>
            </a:r>
          </a:p>
          <a:p>
            <a:pPr algn="r"/>
            <a:r>
              <a:rPr lang="de-AT" sz="1500" dirty="0"/>
              <a:t>Frei nach Hans-Peter Dürr (Quantenphysiker)</a:t>
            </a:r>
          </a:p>
          <a:p>
            <a:r>
              <a:rPr lang="de-AT" sz="1500" dirty="0"/>
              <a:t> </a:t>
            </a:r>
          </a:p>
          <a:p>
            <a:r>
              <a:rPr lang="de-AT" sz="1500" dirty="0"/>
              <a:t>Wir sind zu Hause.</a:t>
            </a:r>
          </a:p>
          <a:p>
            <a:r>
              <a:rPr lang="de-AT" sz="1500" dirty="0"/>
              <a:t> </a:t>
            </a:r>
          </a:p>
          <a:p>
            <a:r>
              <a:rPr lang="de-AT" sz="1500" dirty="0"/>
              <a:t>Wissenschaft ist vor allem anderen eine visionäre Tätigkeit.</a:t>
            </a:r>
          </a:p>
          <a:p>
            <a:r>
              <a:rPr lang="de-AT" sz="1500" dirty="0"/>
              <a:t> </a:t>
            </a:r>
          </a:p>
          <a:p>
            <a:r>
              <a:rPr lang="de-AT" sz="1500" dirty="0"/>
              <a:t>Sich eher auf die unmittelbare Intuition zu verlassen als auf die Ergebnisse einer vernünftigen, sorgfältigen und intelligenten kollektiven Untersuchung, zeugt nicht von Klugheit. </a:t>
            </a:r>
          </a:p>
          <a:p>
            <a:r>
              <a:rPr lang="de-AT" sz="1500" dirty="0"/>
              <a:t> </a:t>
            </a:r>
          </a:p>
          <a:p>
            <a:r>
              <a:rPr lang="de-AT" sz="1500" dirty="0"/>
              <a:t>Im Gesamtbild der heutigen Wissenschaft gibt es vieles, was wir nicht verstehen, und zu dem, was wir mit am wenigsten verstehen, gehören wir selbst. Doch diese Frage auszuklammern und einfach zu übergehen, hieße, meine ich, etwas Wesentliches zu vernachlässigen.</a:t>
            </a:r>
          </a:p>
          <a:p>
            <a:pPr algn="r"/>
            <a:r>
              <a:rPr lang="de-AT" sz="1500" dirty="0"/>
              <a:t>Carlo </a:t>
            </a:r>
            <a:r>
              <a:rPr lang="de-AT" sz="1500" dirty="0" err="1"/>
              <a:t>Rovelli</a:t>
            </a:r>
            <a:endParaRPr lang="de-AT" sz="1500" dirty="0"/>
          </a:p>
        </p:txBody>
      </p:sp>
    </p:spTree>
    <p:extLst>
      <p:ext uri="{BB962C8B-B14F-4D97-AF65-F5344CB8AC3E}">
        <p14:creationId xmlns:p14="http://schemas.microsoft.com/office/powerpoint/2010/main" val="3225924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sz="1700" dirty="0" smtClean="0">
                <a:solidFill>
                  <a:schemeClr val="tx1"/>
                </a:solidFill>
                <a:latin typeface="+mn-lt"/>
              </a:rPr>
              <a:t/>
            </a:r>
            <a:br>
              <a:rPr lang="de-AT" sz="1700" dirty="0" smtClean="0">
                <a:solidFill>
                  <a:schemeClr val="tx1"/>
                </a:solidFill>
                <a:latin typeface="+mn-lt"/>
              </a:rPr>
            </a:br>
            <a:r>
              <a:rPr lang="de-AT" sz="1700" b="1" dirty="0" smtClean="0">
                <a:solidFill>
                  <a:schemeClr val="tx1"/>
                </a:solidFill>
              </a:rPr>
              <a:t>Das </a:t>
            </a:r>
            <a:r>
              <a:rPr lang="de-AT" sz="1700" b="1" dirty="0">
                <a:solidFill>
                  <a:schemeClr val="tx1"/>
                </a:solidFill>
              </a:rPr>
              <a:t>Wesentliche dazwischen:</a:t>
            </a:r>
            <a:br>
              <a:rPr lang="de-AT" sz="1700" b="1" dirty="0">
                <a:solidFill>
                  <a:schemeClr val="tx1"/>
                </a:solidFill>
              </a:rPr>
            </a:br>
            <a:r>
              <a:rPr lang="de-AT" sz="1700" b="1" dirty="0">
                <a:solidFill>
                  <a:schemeClr val="tx1"/>
                </a:solidFill>
              </a:rPr>
              <a:t>Besinnung und Hoffnung, Glaube und Wissen</a:t>
            </a:r>
            <a:r>
              <a:rPr lang="de-AT" b="1" dirty="0"/>
              <a:t/>
            </a:r>
            <a:br>
              <a:rPr lang="de-AT" b="1" dirty="0"/>
            </a:br>
            <a:endParaRPr lang="de-AT" b="1" dirty="0"/>
          </a:p>
        </p:txBody>
      </p:sp>
      <p:sp>
        <p:nvSpPr>
          <p:cNvPr id="3" name="Inhaltsplatzhalter 2"/>
          <p:cNvSpPr>
            <a:spLocks noGrp="1"/>
          </p:cNvSpPr>
          <p:nvPr>
            <p:ph idx="1"/>
          </p:nvPr>
        </p:nvSpPr>
        <p:spPr/>
        <p:txBody>
          <a:bodyPr>
            <a:normAutofit/>
          </a:bodyPr>
          <a:lstStyle/>
          <a:p>
            <a:pPr marL="114300" indent="0">
              <a:buNone/>
            </a:pPr>
            <a:endParaRPr lang="de-AT" sz="1600" dirty="0" smtClean="0">
              <a:solidFill>
                <a:schemeClr val="tx1"/>
              </a:solidFill>
            </a:endParaRPr>
          </a:p>
          <a:p>
            <a:pPr marL="114300" indent="0">
              <a:buNone/>
            </a:pPr>
            <a:endParaRPr lang="de-AT" sz="1600" dirty="0" smtClean="0">
              <a:solidFill>
                <a:schemeClr val="tx1"/>
              </a:solidFill>
            </a:endParaRPr>
          </a:p>
          <a:p>
            <a:r>
              <a:rPr lang="de-AT" sz="1500" dirty="0" smtClean="0">
                <a:solidFill>
                  <a:schemeClr val="tx1"/>
                </a:solidFill>
              </a:rPr>
              <a:t>Sooft </a:t>
            </a:r>
            <a:r>
              <a:rPr lang="de-AT" sz="1500" dirty="0">
                <a:solidFill>
                  <a:schemeClr val="tx1"/>
                </a:solidFill>
              </a:rPr>
              <a:t>ich unter Menschen weilte, war ich beim Heimgehen weniger Mensch. </a:t>
            </a:r>
          </a:p>
          <a:p>
            <a:pPr marL="114300" indent="0" algn="r">
              <a:buNone/>
            </a:pPr>
            <a:r>
              <a:rPr lang="de-AT" sz="1500" dirty="0">
                <a:solidFill>
                  <a:schemeClr val="tx1"/>
                </a:solidFill>
              </a:rPr>
              <a:t>                                                                                                                 Seneca</a:t>
            </a:r>
          </a:p>
          <a:p>
            <a:pPr marL="114300" indent="0">
              <a:buNone/>
            </a:pPr>
            <a:r>
              <a:rPr lang="de-AT" sz="1500" dirty="0">
                <a:solidFill>
                  <a:schemeClr val="tx1"/>
                </a:solidFill>
              </a:rPr>
              <a:t> </a:t>
            </a:r>
          </a:p>
          <a:p>
            <a:r>
              <a:rPr lang="de-AT" sz="1500" dirty="0">
                <a:solidFill>
                  <a:schemeClr val="tx1"/>
                </a:solidFill>
              </a:rPr>
              <a:t>Wenn es mehr Menschen gäbe, die – anstatt endlos zu diskutieren – erst einmal an sich selbst arbeiten würden, gäbe es nicht so viel Unheil. </a:t>
            </a:r>
          </a:p>
          <a:p>
            <a:pPr marL="114300" indent="0" algn="r">
              <a:buNone/>
            </a:pPr>
            <a:r>
              <a:rPr lang="de-AT" sz="1500" dirty="0">
                <a:solidFill>
                  <a:schemeClr val="tx1"/>
                </a:solidFill>
              </a:rPr>
              <a:t>                                                                  Peter </a:t>
            </a:r>
            <a:r>
              <a:rPr lang="de-AT" sz="1500" dirty="0" err="1">
                <a:solidFill>
                  <a:schemeClr val="tx1"/>
                </a:solidFill>
              </a:rPr>
              <a:t>Dyckhoff</a:t>
            </a:r>
            <a:r>
              <a:rPr lang="de-AT" sz="1500" dirty="0">
                <a:solidFill>
                  <a:schemeClr val="tx1"/>
                </a:solidFill>
              </a:rPr>
              <a:t> nach Thomas Kempen</a:t>
            </a:r>
          </a:p>
          <a:p>
            <a:pPr marL="114300" indent="0">
              <a:buNone/>
            </a:pPr>
            <a:r>
              <a:rPr lang="de-AT" sz="1500" dirty="0">
                <a:solidFill>
                  <a:schemeClr val="tx1"/>
                </a:solidFill>
              </a:rPr>
              <a:t> </a:t>
            </a:r>
          </a:p>
          <a:p>
            <a:r>
              <a:rPr lang="de-AT" sz="1500" dirty="0">
                <a:solidFill>
                  <a:schemeClr val="tx1"/>
                </a:solidFill>
              </a:rPr>
              <a:t>Man muss an sich selbst glauben, dass ist das Geheimnis.</a:t>
            </a:r>
          </a:p>
          <a:p>
            <a:pPr algn="r"/>
            <a:r>
              <a:rPr lang="de-AT" sz="1500" dirty="0">
                <a:solidFill>
                  <a:schemeClr val="tx1"/>
                </a:solidFill>
              </a:rPr>
              <a:t>                                                                   Charlie Chaplin</a:t>
            </a:r>
          </a:p>
          <a:p>
            <a:endParaRPr lang="de-AT" sz="1500" dirty="0"/>
          </a:p>
        </p:txBody>
      </p:sp>
    </p:spTree>
    <p:extLst>
      <p:ext uri="{BB962C8B-B14F-4D97-AF65-F5344CB8AC3E}">
        <p14:creationId xmlns:p14="http://schemas.microsoft.com/office/powerpoint/2010/main" val="3492389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83568" y="937751"/>
            <a:ext cx="7776864" cy="3600986"/>
          </a:xfrm>
          <a:prstGeom prst="rect">
            <a:avLst/>
          </a:prstGeom>
        </p:spPr>
        <p:txBody>
          <a:bodyPr wrap="square">
            <a:spAutoFit/>
          </a:bodyPr>
          <a:lstStyle/>
          <a:p>
            <a:r>
              <a:rPr lang="de-AT" sz="1500" dirty="0"/>
              <a:t>Glaube aber ist: Feststehen in dem, was man erhofft, </a:t>
            </a:r>
            <a:r>
              <a:rPr lang="de-AT" sz="1500" dirty="0" err="1"/>
              <a:t>Überzeugtsein</a:t>
            </a:r>
            <a:r>
              <a:rPr lang="de-AT" sz="1500" dirty="0"/>
              <a:t> von Dingen, die man nicht </a:t>
            </a:r>
            <a:r>
              <a:rPr lang="de-AT" sz="1500" dirty="0" smtClean="0"/>
              <a:t>sieht. </a:t>
            </a:r>
            <a:r>
              <a:rPr lang="de-AT" sz="1500" dirty="0"/>
              <a:t>(Hebräer 11,1)</a:t>
            </a:r>
          </a:p>
          <a:p>
            <a:r>
              <a:rPr lang="de-AT" sz="1500" dirty="0"/>
              <a:t>                                                                               Einheitsübersetzung (NT), </a:t>
            </a:r>
            <a:r>
              <a:rPr lang="de-AT" sz="1500" dirty="0" smtClean="0"/>
              <a:t>1980</a:t>
            </a:r>
            <a:endParaRPr lang="de-AT" sz="1500" dirty="0"/>
          </a:p>
          <a:p>
            <a:r>
              <a:rPr lang="de-AT" sz="1500" dirty="0"/>
              <a:t>Glaube aber bedeutet: Ausprägung des Erhofften, Aufweis von Wirklichkeiten, die man nicht erblickt</a:t>
            </a:r>
            <a:r>
              <a:rPr lang="de-AT" sz="1500" dirty="0" smtClean="0"/>
              <a:t>. (</a:t>
            </a:r>
            <a:r>
              <a:rPr lang="de-AT" sz="1500" dirty="0"/>
              <a:t>Hebräer 11,1) </a:t>
            </a:r>
          </a:p>
          <a:p>
            <a:r>
              <a:rPr lang="de-AT" sz="1500" dirty="0"/>
              <a:t>                                                                                     Übersetzt nach Fridolin </a:t>
            </a:r>
            <a:r>
              <a:rPr lang="de-AT" sz="1500" dirty="0" smtClean="0"/>
              <a:t>Stier</a:t>
            </a:r>
          </a:p>
          <a:p>
            <a:endParaRPr lang="de-AT" sz="1500" dirty="0"/>
          </a:p>
          <a:p>
            <a:r>
              <a:rPr lang="de-AT" sz="1500" dirty="0"/>
              <a:t>Glaube aber ist: Grundlage dessen, was man erhofft, ein </a:t>
            </a:r>
            <a:r>
              <a:rPr lang="de-AT" sz="1500" dirty="0" err="1"/>
              <a:t>Zutagetreten</a:t>
            </a:r>
            <a:r>
              <a:rPr lang="de-AT" sz="1500" dirty="0"/>
              <a:t> von Tatsachen, die man nicht sieht. </a:t>
            </a:r>
          </a:p>
          <a:p>
            <a:r>
              <a:rPr lang="de-AT" sz="1500" dirty="0"/>
              <a:t>                                                                               Einheitsübersetzung (NT), </a:t>
            </a:r>
            <a:r>
              <a:rPr lang="de-AT" sz="1500" dirty="0" smtClean="0"/>
              <a:t>2016</a:t>
            </a:r>
          </a:p>
          <a:p>
            <a:endParaRPr lang="de-AT" sz="1500" dirty="0"/>
          </a:p>
          <a:p>
            <a:r>
              <a:rPr lang="de-AT" sz="1500" dirty="0"/>
              <a:t>Es ist aber (der) Glaube Grundlage (des) Erhofften, ein </a:t>
            </a:r>
            <a:r>
              <a:rPr lang="de-AT" sz="1500" dirty="0" err="1"/>
              <a:t>Überführtsein</a:t>
            </a:r>
            <a:r>
              <a:rPr lang="de-AT" sz="1500" dirty="0"/>
              <a:t> von nicht schaubaren Dingen.</a:t>
            </a:r>
          </a:p>
          <a:p>
            <a:r>
              <a:rPr lang="de-AT" sz="1500" dirty="0"/>
              <a:t>                                                                         Münchner Neues Testament, 2016</a:t>
            </a:r>
          </a:p>
          <a:p>
            <a:r>
              <a:rPr lang="de-AT" dirty="0"/>
              <a:t> </a:t>
            </a:r>
          </a:p>
        </p:txBody>
      </p:sp>
    </p:spTree>
    <p:extLst>
      <p:ext uri="{BB962C8B-B14F-4D97-AF65-F5344CB8AC3E}">
        <p14:creationId xmlns:p14="http://schemas.microsoft.com/office/powerpoint/2010/main" val="1550498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sz="1700" b="1" dirty="0" smtClean="0">
                <a:solidFill>
                  <a:schemeClr val="tx1"/>
                </a:solidFill>
              </a:rPr>
              <a:t/>
            </a:r>
            <a:br>
              <a:rPr lang="de-AT" sz="1700" b="1" dirty="0" smtClean="0">
                <a:solidFill>
                  <a:schemeClr val="tx1"/>
                </a:solidFill>
              </a:rPr>
            </a:br>
            <a:r>
              <a:rPr lang="de-AT" sz="1700" b="1" dirty="0" smtClean="0">
                <a:solidFill>
                  <a:schemeClr val="tx1"/>
                </a:solidFill>
              </a:rPr>
              <a:t>Liebe </a:t>
            </a:r>
            <a:r>
              <a:rPr lang="de-AT" sz="1700" b="1" dirty="0">
                <a:solidFill>
                  <a:schemeClr val="tx1"/>
                </a:solidFill>
              </a:rPr>
              <a:t>radikal:</a:t>
            </a:r>
            <a:br>
              <a:rPr lang="de-AT" sz="1700" b="1" dirty="0">
                <a:solidFill>
                  <a:schemeClr val="tx1"/>
                </a:solidFill>
              </a:rPr>
            </a:br>
            <a:r>
              <a:rPr lang="de-AT" sz="1700" b="1" dirty="0">
                <a:solidFill>
                  <a:schemeClr val="tx1"/>
                </a:solidFill>
              </a:rPr>
              <a:t>provoziere, störe und befreie</a:t>
            </a:r>
            <a:r>
              <a:rPr lang="de-AT" dirty="0"/>
              <a:t/>
            </a:r>
            <a:br>
              <a:rPr lang="de-AT" dirty="0"/>
            </a:br>
            <a:endParaRPr lang="de-AT" dirty="0"/>
          </a:p>
        </p:txBody>
      </p:sp>
      <p:sp>
        <p:nvSpPr>
          <p:cNvPr id="3" name="Inhaltsplatzhalter 2"/>
          <p:cNvSpPr>
            <a:spLocks noGrp="1"/>
          </p:cNvSpPr>
          <p:nvPr>
            <p:ph idx="1"/>
          </p:nvPr>
        </p:nvSpPr>
        <p:spPr/>
        <p:txBody>
          <a:bodyPr/>
          <a:lstStyle/>
          <a:p>
            <a:r>
              <a:rPr lang="de-AT" sz="1500" dirty="0" smtClean="0">
                <a:solidFill>
                  <a:schemeClr val="tx1"/>
                </a:solidFill>
              </a:rPr>
              <a:t>Ich </a:t>
            </a:r>
            <a:r>
              <a:rPr lang="de-AT" sz="1500" dirty="0">
                <a:solidFill>
                  <a:schemeClr val="tx1"/>
                </a:solidFill>
              </a:rPr>
              <a:t>will das Morgenrot wecken!</a:t>
            </a:r>
          </a:p>
          <a:p>
            <a:pPr marL="114300" indent="0" algn="r">
              <a:buNone/>
            </a:pPr>
            <a:r>
              <a:rPr lang="de-AT" sz="1500" dirty="0" err="1" smtClean="0">
                <a:solidFill>
                  <a:schemeClr val="tx1"/>
                </a:solidFill>
              </a:rPr>
              <a:t>Ps</a:t>
            </a:r>
            <a:r>
              <a:rPr lang="de-AT" sz="1500" dirty="0" smtClean="0">
                <a:solidFill>
                  <a:schemeClr val="tx1"/>
                </a:solidFill>
              </a:rPr>
              <a:t> </a:t>
            </a:r>
            <a:r>
              <a:rPr lang="de-AT" sz="1500" dirty="0">
                <a:solidFill>
                  <a:schemeClr val="tx1"/>
                </a:solidFill>
              </a:rPr>
              <a:t>57, 9 und 108,3 (Einheitsübersetzung 2016)</a:t>
            </a:r>
          </a:p>
          <a:p>
            <a:endParaRPr lang="de-AT" sz="1500" dirty="0">
              <a:solidFill>
                <a:schemeClr val="tx1"/>
              </a:solidFill>
            </a:endParaRPr>
          </a:p>
          <a:p>
            <a:r>
              <a:rPr lang="de-AT" sz="1500" dirty="0">
                <a:solidFill>
                  <a:schemeClr val="tx1"/>
                </a:solidFill>
              </a:rPr>
              <a:t>Die Nacht wird es nicht mehr geben. </a:t>
            </a:r>
          </a:p>
          <a:p>
            <a:pPr marL="114300" indent="0" algn="r">
              <a:buNone/>
            </a:pPr>
            <a:r>
              <a:rPr lang="de-AT" sz="1500" dirty="0" smtClean="0">
                <a:solidFill>
                  <a:schemeClr val="tx1"/>
                </a:solidFill>
              </a:rPr>
              <a:t>Offenbarung </a:t>
            </a:r>
            <a:r>
              <a:rPr lang="de-AT" sz="1500" dirty="0">
                <a:solidFill>
                  <a:schemeClr val="tx1"/>
                </a:solidFill>
              </a:rPr>
              <a:t>22, 5 (NT nach Fridolin Stier)</a:t>
            </a:r>
          </a:p>
          <a:p>
            <a:endParaRPr lang="de-AT" sz="1500" dirty="0">
              <a:solidFill>
                <a:schemeClr val="tx1"/>
              </a:solidFill>
            </a:endParaRPr>
          </a:p>
          <a:p>
            <a:r>
              <a:rPr lang="de-AT" sz="1500" dirty="0">
                <a:solidFill>
                  <a:schemeClr val="tx1"/>
                </a:solidFill>
              </a:rPr>
              <a:t>Alles dient der kommenden Barbarei.</a:t>
            </a:r>
          </a:p>
          <a:p>
            <a:pPr marL="114300" indent="0" algn="r">
              <a:buNone/>
            </a:pPr>
            <a:r>
              <a:rPr lang="de-AT" sz="1500" dirty="0" smtClean="0">
                <a:solidFill>
                  <a:schemeClr val="tx1"/>
                </a:solidFill>
              </a:rPr>
              <a:t>Friedrich Nietzsche (Unzeitgemäße Betrachtungen)</a:t>
            </a:r>
            <a:endParaRPr lang="de-AT" sz="1500" dirty="0">
              <a:solidFill>
                <a:schemeClr val="tx1"/>
              </a:solidFill>
            </a:endParaRPr>
          </a:p>
          <a:p>
            <a:endParaRPr lang="de-AT" dirty="0">
              <a:solidFill>
                <a:schemeClr val="tx1"/>
              </a:solidFill>
            </a:endParaRPr>
          </a:p>
        </p:txBody>
      </p:sp>
    </p:spTree>
    <p:extLst>
      <p:ext uri="{BB962C8B-B14F-4D97-AF65-F5344CB8AC3E}">
        <p14:creationId xmlns:p14="http://schemas.microsoft.com/office/powerpoint/2010/main" val="775468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1500" b="1" dirty="0">
                <a:solidFill>
                  <a:schemeClr val="tx1"/>
                </a:solidFill>
              </a:rPr>
              <a:t>En bloc nicht zu fassen: </a:t>
            </a:r>
            <a:br>
              <a:rPr lang="de-AT" sz="1500" b="1" dirty="0">
                <a:solidFill>
                  <a:schemeClr val="tx1"/>
                </a:solidFill>
              </a:rPr>
            </a:br>
            <a:r>
              <a:rPr lang="de-AT" sz="1500" b="1" dirty="0">
                <a:solidFill>
                  <a:schemeClr val="tx1"/>
                </a:solidFill>
              </a:rPr>
              <a:t>Die Grammatik der Liebe, eine antizipative Partizipation</a:t>
            </a:r>
          </a:p>
        </p:txBody>
      </p:sp>
      <p:sp>
        <p:nvSpPr>
          <p:cNvPr id="3" name="Inhaltsplatzhalter 2"/>
          <p:cNvSpPr>
            <a:spLocks noGrp="1"/>
          </p:cNvSpPr>
          <p:nvPr>
            <p:ph idx="1"/>
          </p:nvPr>
        </p:nvSpPr>
        <p:spPr/>
        <p:txBody>
          <a:bodyPr>
            <a:normAutofit fontScale="62500" lnSpcReduction="20000"/>
          </a:bodyPr>
          <a:lstStyle/>
          <a:p>
            <a:r>
              <a:rPr lang="de-AT" dirty="0">
                <a:solidFill>
                  <a:schemeClr val="tx1"/>
                </a:solidFill>
              </a:rPr>
              <a:t>Später kam der liebende Gott hinzu; seine Liebe freilich blieb oft ein Zwangsvertrag, von Drohungen durchsetzt. Auf liebende Götter jenseits der Ambivalenz wartet man bis auf weiteres, und bis zu ihrer Ankunft tun Menschen gut daran, sich um die Gestaltung ihrer Verhältnisse selbst zu kümmern. </a:t>
            </a:r>
            <a:endParaRPr lang="de-AT" dirty="0" smtClean="0">
              <a:solidFill>
                <a:schemeClr val="tx1"/>
              </a:solidFill>
            </a:endParaRPr>
          </a:p>
          <a:p>
            <a:pPr marL="114300" indent="0" algn="r">
              <a:buNone/>
            </a:pPr>
            <a:r>
              <a:rPr lang="de-AT" dirty="0" smtClean="0">
                <a:solidFill>
                  <a:schemeClr val="tx1"/>
                </a:solidFill>
              </a:rPr>
              <a:t>  </a:t>
            </a:r>
            <a:r>
              <a:rPr lang="de-AT" dirty="0">
                <a:solidFill>
                  <a:schemeClr val="tx1"/>
                </a:solidFill>
              </a:rPr>
              <a:t>Peter Sloterdijk in: Nach Gott (2018)</a:t>
            </a:r>
          </a:p>
          <a:p>
            <a:pPr marL="114300" indent="0">
              <a:buNone/>
            </a:pPr>
            <a:endParaRPr lang="de-AT" dirty="0">
              <a:solidFill>
                <a:schemeClr val="tx1"/>
              </a:solidFill>
            </a:endParaRPr>
          </a:p>
          <a:p>
            <a:r>
              <a:rPr lang="de-AT" dirty="0">
                <a:solidFill>
                  <a:schemeClr val="tx1"/>
                </a:solidFill>
              </a:rPr>
              <a:t>Wie viel Wissen habe ich von außen aufgenommen und wie viele Worte habe ich gehört, die es nicht vermochten, mich zu begeistern?</a:t>
            </a:r>
          </a:p>
          <a:p>
            <a:pPr marL="114300" indent="0" algn="r">
              <a:buNone/>
            </a:pPr>
            <a:r>
              <a:rPr lang="de-AT" dirty="0" smtClean="0">
                <a:solidFill>
                  <a:schemeClr val="tx1"/>
                </a:solidFill>
              </a:rPr>
              <a:t>                                                     </a:t>
            </a:r>
            <a:r>
              <a:rPr lang="de-AT" dirty="0">
                <a:solidFill>
                  <a:schemeClr val="tx1"/>
                </a:solidFill>
              </a:rPr>
              <a:t>Thomas von Kempen </a:t>
            </a:r>
            <a:r>
              <a:rPr lang="de-AT" dirty="0" smtClean="0">
                <a:solidFill>
                  <a:schemeClr val="tx1"/>
                </a:solidFill>
              </a:rPr>
              <a:t>nach Peter </a:t>
            </a:r>
            <a:r>
              <a:rPr lang="de-AT" dirty="0" err="1">
                <a:solidFill>
                  <a:schemeClr val="tx1"/>
                </a:solidFill>
              </a:rPr>
              <a:t>Dyckhoff</a:t>
            </a:r>
            <a:endParaRPr lang="de-AT" dirty="0">
              <a:solidFill>
                <a:schemeClr val="tx1"/>
              </a:solidFill>
            </a:endParaRPr>
          </a:p>
          <a:p>
            <a:pPr marL="114300" indent="0">
              <a:buNone/>
            </a:pPr>
            <a:endParaRPr lang="de-AT" dirty="0">
              <a:solidFill>
                <a:schemeClr val="tx1"/>
              </a:solidFill>
            </a:endParaRPr>
          </a:p>
          <a:p>
            <a:r>
              <a:rPr lang="de-AT" dirty="0" smtClean="0">
                <a:solidFill>
                  <a:schemeClr val="tx1"/>
                </a:solidFill>
              </a:rPr>
              <a:t>Aber </a:t>
            </a:r>
            <a:r>
              <a:rPr lang="de-AT" dirty="0">
                <a:solidFill>
                  <a:schemeClr val="tx1"/>
                </a:solidFill>
              </a:rPr>
              <a:t>statt des Streits, den jetzt die moralische Gesinnung mit den Neigungen zu führen hat, in welchem nach einigen Niederlagen doch </a:t>
            </a:r>
            <a:r>
              <a:rPr lang="de-AT" dirty="0" err="1">
                <a:solidFill>
                  <a:schemeClr val="tx1"/>
                </a:solidFill>
              </a:rPr>
              <a:t>allmählig</a:t>
            </a:r>
            <a:r>
              <a:rPr lang="de-AT" dirty="0">
                <a:solidFill>
                  <a:schemeClr val="tx1"/>
                </a:solidFill>
              </a:rPr>
              <a:t> moralische Stärke der Seele zu erwerben ist, würden Gott und Ewigkeit mit ihrer furchtbaren Majestät uns unablässig vor Augen liegen. …Die Übertretung des Gesetzes würde freilich vermieden, das Gebotene </a:t>
            </a:r>
            <a:r>
              <a:rPr lang="de-AT" dirty="0" err="1">
                <a:solidFill>
                  <a:schemeClr val="tx1"/>
                </a:solidFill>
              </a:rPr>
              <a:t>gethan</a:t>
            </a:r>
            <a:r>
              <a:rPr lang="de-AT" dirty="0">
                <a:solidFill>
                  <a:schemeClr val="tx1"/>
                </a:solidFill>
              </a:rPr>
              <a:t> werden … , so würden die </a:t>
            </a:r>
            <a:r>
              <a:rPr lang="de-AT" dirty="0" err="1">
                <a:solidFill>
                  <a:schemeClr val="tx1"/>
                </a:solidFill>
              </a:rPr>
              <a:t>mehrsten</a:t>
            </a:r>
            <a:r>
              <a:rPr lang="de-AT" dirty="0">
                <a:solidFill>
                  <a:schemeClr val="tx1"/>
                </a:solidFill>
              </a:rPr>
              <a:t> gesetzmäßigen Handlungen aus Furcht, nur wenige aus Hoffnung und gar keine aus Pflicht geschehen, ein moralischer Werth der Handlungen aber, worauf doch allein der Werth der Person und selber der Welt in den Augen der höchsten Weisheit ankommt, würde gar nicht existieren. Das Verhalten der Menschen … würde also in einen bloßen Mechanismus verwandelt werden </a:t>
            </a:r>
            <a:r>
              <a:rPr lang="de-AT" dirty="0" smtClean="0">
                <a:solidFill>
                  <a:schemeClr val="tx1"/>
                </a:solidFill>
              </a:rPr>
              <a:t>…</a:t>
            </a:r>
          </a:p>
          <a:p>
            <a:pPr marL="114300" indent="0" algn="r">
              <a:buNone/>
            </a:pPr>
            <a:r>
              <a:rPr lang="de-AT" dirty="0" err="1" smtClean="0">
                <a:solidFill>
                  <a:schemeClr val="tx1"/>
                </a:solidFill>
              </a:rPr>
              <a:t>Immanual</a:t>
            </a:r>
            <a:r>
              <a:rPr lang="de-AT" dirty="0" smtClean="0">
                <a:solidFill>
                  <a:schemeClr val="tx1"/>
                </a:solidFill>
              </a:rPr>
              <a:t> </a:t>
            </a:r>
            <a:r>
              <a:rPr lang="de-AT" dirty="0">
                <a:solidFill>
                  <a:schemeClr val="tx1"/>
                </a:solidFill>
              </a:rPr>
              <a:t>Kant (Kritik der praktischen Vernunft, Dialektik 2. Hauptstück, IX.)</a:t>
            </a:r>
          </a:p>
          <a:p>
            <a:endParaRPr lang="de-AT" dirty="0"/>
          </a:p>
        </p:txBody>
      </p:sp>
    </p:spTree>
    <p:extLst>
      <p:ext uri="{BB962C8B-B14F-4D97-AF65-F5344CB8AC3E}">
        <p14:creationId xmlns:p14="http://schemas.microsoft.com/office/powerpoint/2010/main" val="4080860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27584" y="863709"/>
            <a:ext cx="7776864" cy="4062651"/>
          </a:xfrm>
          <a:prstGeom prst="rect">
            <a:avLst/>
          </a:prstGeom>
        </p:spPr>
        <p:txBody>
          <a:bodyPr wrap="square">
            <a:spAutoFit/>
          </a:bodyPr>
          <a:lstStyle/>
          <a:p>
            <a:r>
              <a:rPr lang="de-AT" sz="1500" dirty="0"/>
              <a:t>Auf die Seelendämmerung schließt sich folgerichtig eine Intelligenzdämmerung an … </a:t>
            </a:r>
          </a:p>
          <a:p>
            <a:pPr algn="r"/>
            <a:r>
              <a:rPr lang="de-AT" sz="1500" dirty="0" smtClean="0"/>
              <a:t>                                                                                                      Peter </a:t>
            </a:r>
            <a:r>
              <a:rPr lang="de-AT" sz="1500" dirty="0"/>
              <a:t>Sloterdijk w. o</a:t>
            </a:r>
          </a:p>
          <a:p>
            <a:r>
              <a:rPr lang="de-AT" sz="1500" dirty="0"/>
              <a:t> </a:t>
            </a:r>
          </a:p>
          <a:p>
            <a:r>
              <a:rPr lang="de-AT" sz="1500" dirty="0"/>
              <a:t>Wunsch und Hoffen ertrank, glatt liegt Seele und Meer. </a:t>
            </a:r>
          </a:p>
          <a:p>
            <a:pPr algn="r"/>
            <a:r>
              <a:rPr lang="de-AT" sz="1500" dirty="0"/>
              <a:t>                         </a:t>
            </a:r>
            <a:r>
              <a:rPr lang="de-AT" sz="1500" dirty="0" smtClean="0"/>
              <a:t>Friedrich </a:t>
            </a:r>
            <a:r>
              <a:rPr lang="de-AT" sz="1500" dirty="0"/>
              <a:t>W. Nietzsche in einem Gedicht über die Hölle </a:t>
            </a:r>
          </a:p>
          <a:p>
            <a:r>
              <a:rPr lang="de-AT" sz="1500" dirty="0"/>
              <a:t> </a:t>
            </a:r>
          </a:p>
          <a:p>
            <a:r>
              <a:rPr lang="de-AT" sz="1500" dirty="0"/>
              <a:t>Lasst, die ihr eintretet, alle Hoffnung fahren! </a:t>
            </a:r>
          </a:p>
          <a:p>
            <a:pPr algn="r"/>
            <a:r>
              <a:rPr lang="de-AT" sz="1500" dirty="0"/>
              <a:t>          </a:t>
            </a:r>
            <a:r>
              <a:rPr lang="de-AT" sz="1500" dirty="0" smtClean="0"/>
              <a:t>  </a:t>
            </a:r>
            <a:r>
              <a:rPr lang="de-AT" sz="1500" dirty="0"/>
              <a:t>Dante Alighieri in: </a:t>
            </a:r>
            <a:r>
              <a:rPr lang="de-AT" sz="1500" i="1" dirty="0"/>
              <a:t>Die Göttliche Komödie</a:t>
            </a:r>
            <a:r>
              <a:rPr lang="de-AT" sz="1500" dirty="0"/>
              <a:t>, Die Hölle/Dritter Gesang</a:t>
            </a:r>
          </a:p>
          <a:p>
            <a:r>
              <a:rPr lang="de-AT" sz="1500" dirty="0"/>
              <a:t> </a:t>
            </a:r>
          </a:p>
          <a:p>
            <a:r>
              <a:rPr lang="de-AT" sz="1500" dirty="0"/>
              <a:t>Erst die Aufklärung, der Tod Gottes, hat die Hölle endgültig vom Jenseits ins Diesseits versetzt, sie zur Hölle auf Erden gemacht.</a:t>
            </a:r>
          </a:p>
          <a:p>
            <a:pPr algn="r"/>
            <a:r>
              <a:rPr lang="de-AT" sz="1500" dirty="0" smtClean="0"/>
              <a:t>                                                                                                 Jörg </a:t>
            </a:r>
            <a:r>
              <a:rPr lang="de-AT" sz="1500" dirty="0" err="1"/>
              <a:t>Baberowski</a:t>
            </a:r>
            <a:endParaRPr lang="de-AT" sz="1500" dirty="0"/>
          </a:p>
          <a:p>
            <a:r>
              <a:rPr lang="de-AT" sz="1500" dirty="0"/>
              <a:t> </a:t>
            </a:r>
          </a:p>
          <a:p>
            <a:r>
              <a:rPr lang="de-AT" sz="1500" dirty="0"/>
              <a:t>Himmel oder Hölle werden durch unsere eigenen Gedanken geschaffen. </a:t>
            </a:r>
          </a:p>
          <a:p>
            <a:pPr algn="r"/>
            <a:r>
              <a:rPr lang="de-AT" sz="1500" dirty="0"/>
              <a:t> </a:t>
            </a:r>
            <a:r>
              <a:rPr lang="de-AT" sz="1500" dirty="0" smtClean="0"/>
              <a:t>                                                                            </a:t>
            </a:r>
            <a:r>
              <a:rPr lang="de-AT" sz="1500" dirty="0"/>
              <a:t>Beat </a:t>
            </a:r>
            <a:r>
              <a:rPr lang="de-AT" sz="1500" dirty="0" err="1"/>
              <a:t>Immhof</a:t>
            </a:r>
            <a:endParaRPr lang="de-AT" sz="1500" dirty="0"/>
          </a:p>
          <a:p>
            <a:r>
              <a:rPr lang="de-AT" dirty="0"/>
              <a:t> </a:t>
            </a:r>
          </a:p>
        </p:txBody>
      </p:sp>
    </p:spTree>
    <p:extLst>
      <p:ext uri="{BB962C8B-B14F-4D97-AF65-F5344CB8AC3E}">
        <p14:creationId xmlns:p14="http://schemas.microsoft.com/office/powerpoint/2010/main" val="6484269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ke">
  <a:themeElements>
    <a:clrScheme name="Apothek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ke">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k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622</Words>
  <Application>Microsoft Office PowerPoint</Application>
  <PresentationFormat>Bildschirmpräsentation (4:3)</PresentationFormat>
  <Paragraphs>138</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Apotheke</vt:lpstr>
      <vt:lpstr>Was kritisch zu betrachten ist</vt:lpstr>
      <vt:lpstr>PowerPoint-Präsentation</vt:lpstr>
      <vt:lpstr>Die unromantische Fragmentierung einer Liebe im Hinblick auf das,  was mir zwischen Banalität und Provokation am Fernsten liegt</vt:lpstr>
      <vt:lpstr>PowerPoint-Präsentation</vt:lpstr>
      <vt:lpstr> Das Wesentliche dazwischen: Besinnung und Hoffnung, Glaube und Wissen </vt:lpstr>
      <vt:lpstr>PowerPoint-Präsentation</vt:lpstr>
      <vt:lpstr> Liebe radikal: provoziere, störe und befreie </vt:lpstr>
      <vt:lpstr>En bloc nicht zu fassen:  Die Grammatik der Liebe, eine antizipative Partizipation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Worauf für ein Warum</dc:title>
  <dc:creator>Karl</dc:creator>
  <cp:lastModifiedBy>Karl</cp:lastModifiedBy>
  <cp:revision>18</cp:revision>
  <dcterms:created xsi:type="dcterms:W3CDTF">2020-07-29T11:46:40Z</dcterms:created>
  <dcterms:modified xsi:type="dcterms:W3CDTF">2020-07-31T03:38:38Z</dcterms:modified>
</cp:coreProperties>
</file>